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88" r:id="rId3"/>
    <p:sldId id="289" r:id="rId4"/>
    <p:sldId id="290" r:id="rId5"/>
    <p:sldId id="291" r:id="rId6"/>
    <p:sldId id="283" r:id="rId7"/>
    <p:sldId id="260" r:id="rId8"/>
    <p:sldId id="258" r:id="rId9"/>
    <p:sldId id="293" r:id="rId10"/>
    <p:sldId id="294" r:id="rId11"/>
    <p:sldId id="295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D0E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9B1CE4-692E-4CC6-8C3B-69AD93742A77}">
  <a:tblStyle styleId="{F09B1CE4-692E-4CC6-8C3B-69AD93742A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50" autoAdjust="0"/>
  </p:normalViewPr>
  <p:slideViewPr>
    <p:cSldViewPr snapToGrid="0">
      <p:cViewPr>
        <p:scale>
          <a:sx n="75" d="100"/>
          <a:sy n="75" d="100"/>
        </p:scale>
        <p:origin x="948" y="1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B5643E-570E-410E-B68C-E39803A1D979}" type="doc">
      <dgm:prSet loTypeId="urn:microsoft.com/office/officeart/2005/8/layout/StepDownProcess" loCatId="process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70C4C614-BAA6-4E6E-A929-77A96812E6C7}">
      <dgm:prSet phldrT="[Text]" custT="1"/>
      <dgm:spPr>
        <a:ln>
          <a:solidFill>
            <a:schemeClr val="bg2"/>
          </a:solidFill>
        </a:ln>
      </dgm:spPr>
      <dgm:t>
        <a:bodyPr/>
        <a:lstStyle/>
        <a:p>
          <a:pPr>
            <a:buFontTx/>
            <a:buChar char="-"/>
          </a:pPr>
          <a:r>
            <a:rPr lang="ru-RU" sz="12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Условия:</a:t>
          </a:r>
        </a:p>
        <a:p>
          <a:pPr>
            <a:buFontTx/>
            <a:buChar char="-"/>
          </a:pPr>
          <a:r>
            <a:rPr lang="ru-RU" sz="1200" dirty="0">
              <a:latin typeface="Arial" panose="020B0604020202020204" pitchFamily="34" charset="0"/>
              <a:cs typeface="Arial" panose="020B0604020202020204" pitchFamily="34" charset="0"/>
            </a:rPr>
            <a:t>- Оптимальный размер ПЦР продукта</a:t>
          </a:r>
        </a:p>
        <a:p>
          <a:pPr>
            <a:buFontTx/>
            <a:buChar char="-"/>
          </a:pPr>
          <a:r>
            <a:rPr lang="ru-RU" sz="1200" dirty="0">
              <a:latin typeface="Arial" panose="020B0604020202020204" pitchFamily="34" charset="0"/>
              <a:cs typeface="Arial" panose="020B0604020202020204" pitchFamily="34" charset="0"/>
            </a:rPr>
            <a:t>- Допустимый диапазон ПЦР продукта </a:t>
          </a:r>
        </a:p>
        <a:p>
          <a:pPr>
            <a:buFontTx/>
            <a:buChar char="-"/>
          </a:pPr>
          <a:r>
            <a:rPr lang="ru-RU" sz="1200" dirty="0">
              <a:latin typeface="Arial" panose="020B0604020202020204" pitchFamily="34" charset="0"/>
              <a:cs typeface="Arial" panose="020B0604020202020204" pitchFamily="34" charset="0"/>
            </a:rPr>
            <a:t>- Концентрация праймера</a:t>
          </a:r>
        </a:p>
        <a:p>
          <a:pPr>
            <a:buFontTx/>
            <a:buChar char="-"/>
          </a:pPr>
          <a:r>
            <a:rPr lang="ru-RU" sz="1200" dirty="0">
              <a:latin typeface="Arial" panose="020B0604020202020204" pitchFamily="34" charset="0"/>
              <a:cs typeface="Arial" panose="020B0604020202020204" pitchFamily="34" charset="0"/>
            </a:rPr>
            <a:t>- Диапазон длины праймера</a:t>
          </a:r>
        </a:p>
        <a:p>
          <a:pPr>
            <a:buFontTx/>
            <a:buChar char="-"/>
          </a:pPr>
          <a:r>
            <a:rPr lang="ru-RU" sz="1200" dirty="0">
              <a:latin typeface="Arial" panose="020B0604020202020204" pitchFamily="34" charset="0"/>
              <a:cs typeface="Arial" panose="020B0604020202020204" pitchFamily="34" charset="0"/>
            </a:rPr>
            <a:t>- Оптимальная температура плавления праймера</a:t>
          </a:r>
        </a:p>
        <a:p>
          <a:pPr>
            <a:buFontTx/>
            <a:buChar char="-"/>
          </a:pPr>
          <a:r>
            <a:rPr lang="ru-RU" sz="1200" dirty="0">
              <a:latin typeface="Arial" panose="020B0604020202020204" pitchFamily="34" charset="0"/>
              <a:cs typeface="Arial" panose="020B0604020202020204" pitchFamily="34" charset="0"/>
            </a:rPr>
            <a:t>- Температурный диапазон плавления праймера</a:t>
          </a:r>
        </a:p>
      </dgm:t>
    </dgm:pt>
    <dgm:pt modelId="{D7DC0C16-47DF-450E-9CEC-DBF5C35DEB29}" type="parTrans" cxnId="{116B8F96-FDD3-4B77-8539-293CAA095951}">
      <dgm:prSet/>
      <dgm:spPr/>
      <dgm:t>
        <a:bodyPr/>
        <a:lstStyle/>
        <a:p>
          <a:endParaRPr lang="ru-RU"/>
        </a:p>
      </dgm:t>
    </dgm:pt>
    <dgm:pt modelId="{FEC92A1B-DD94-4B1D-968F-90B34901CCB7}" type="sibTrans" cxnId="{116B8F96-FDD3-4B77-8539-293CAA095951}">
      <dgm:prSet/>
      <dgm:spPr/>
      <dgm:t>
        <a:bodyPr/>
        <a:lstStyle/>
        <a:p>
          <a:endParaRPr lang="ru-RU"/>
        </a:p>
      </dgm:t>
    </dgm:pt>
    <dgm:pt modelId="{C22713C2-9C2F-4F0F-8ADE-F03829B450A2}">
      <dgm:prSet phldrT="[Text]" custT="1"/>
      <dgm:spPr>
        <a:ln>
          <a:solidFill>
            <a:schemeClr val="bg2"/>
          </a:solidFill>
        </a:ln>
      </dgm:spPr>
      <dgm:t>
        <a:bodyPr/>
        <a:lstStyle/>
        <a:p>
          <a:pPr algn="ctr">
            <a:buFontTx/>
            <a:buChar char="-"/>
          </a:pPr>
          <a:r>
            <a:rPr lang="ru-RU" sz="12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На выходе:</a:t>
          </a:r>
        </a:p>
        <a:p>
          <a:pPr algn="ctr">
            <a:buFontTx/>
            <a:buChar char="-"/>
          </a:pPr>
          <a:r>
            <a:rPr lang="ru-RU" sz="1200" dirty="0">
              <a:latin typeface="Arial" panose="020B0604020202020204" pitchFamily="34" charset="0"/>
              <a:cs typeface="Arial" panose="020B0604020202020204" pitchFamily="34" charset="0"/>
            </a:rPr>
            <a:t>- Анализируемая последовательность</a:t>
          </a:r>
        </a:p>
        <a:p>
          <a:pPr algn="ctr">
            <a:buFontTx/>
            <a:buChar char="-"/>
          </a:pPr>
          <a:r>
            <a:rPr lang="ru-RU" sz="1200" dirty="0">
              <a:latin typeface="Arial" panose="020B0604020202020204" pitchFamily="34" charset="0"/>
              <a:cs typeface="Arial" panose="020B0604020202020204" pitchFamily="34" charset="0"/>
            </a:rPr>
            <a:t>- Заданные условия</a:t>
          </a:r>
        </a:p>
        <a:p>
          <a:pPr algn="ctr">
            <a:buFontTx/>
            <a:buChar char="-"/>
          </a:pPr>
          <a:r>
            <a:rPr lang="ru-RU" sz="1200" dirty="0">
              <a:latin typeface="Arial" panose="020B0604020202020204" pitchFamily="34" charset="0"/>
              <a:cs typeface="Arial" panose="020B0604020202020204" pitchFamily="34" charset="0"/>
            </a:rPr>
            <a:t>- Набор праймеров</a:t>
          </a:r>
        </a:p>
      </dgm:t>
    </dgm:pt>
    <dgm:pt modelId="{5C9CBFD8-EB4E-4722-A2ED-84797EA42B6A}" type="parTrans" cxnId="{8D2AEB6E-8557-4ED1-990F-D0D74BCDFD53}">
      <dgm:prSet/>
      <dgm:spPr/>
      <dgm:t>
        <a:bodyPr/>
        <a:lstStyle/>
        <a:p>
          <a:endParaRPr lang="ru-RU"/>
        </a:p>
      </dgm:t>
    </dgm:pt>
    <dgm:pt modelId="{26B98395-E712-4F82-BCAF-0B5718DBD16F}" type="sibTrans" cxnId="{8D2AEB6E-8557-4ED1-990F-D0D74BCDFD53}">
      <dgm:prSet/>
      <dgm:spPr/>
      <dgm:t>
        <a:bodyPr/>
        <a:lstStyle/>
        <a:p>
          <a:endParaRPr lang="ru-RU"/>
        </a:p>
      </dgm:t>
    </dgm:pt>
    <dgm:pt modelId="{06DE2F65-0A31-4435-AB23-CB1050F908F7}" type="pres">
      <dgm:prSet presAssocID="{72B5643E-570E-410E-B68C-E39803A1D979}" presName="rootnode" presStyleCnt="0">
        <dgm:presLayoutVars>
          <dgm:chMax/>
          <dgm:chPref/>
          <dgm:dir/>
          <dgm:animLvl val="lvl"/>
        </dgm:presLayoutVars>
      </dgm:prSet>
      <dgm:spPr/>
    </dgm:pt>
    <dgm:pt modelId="{99136B4C-F103-482B-B655-1F611A71DEF5}" type="pres">
      <dgm:prSet presAssocID="{70C4C614-BAA6-4E6E-A929-77A96812E6C7}" presName="composite" presStyleCnt="0"/>
      <dgm:spPr/>
    </dgm:pt>
    <dgm:pt modelId="{A2C37081-45C9-4A76-9436-DAE1C59234EB}" type="pres">
      <dgm:prSet presAssocID="{70C4C614-BAA6-4E6E-A929-77A96812E6C7}" presName="bentUpArrow1" presStyleLbl="alignImgPlace1" presStyleIdx="0" presStyleCnt="1" custScaleX="46558" custScaleY="51895" custLinFactNeighborX="5158" custLinFactNeighborY="-20691"/>
      <dgm:spPr>
        <a:ln w="12700">
          <a:solidFill>
            <a:srgbClr val="9999FF"/>
          </a:solidFill>
        </a:ln>
      </dgm:spPr>
    </dgm:pt>
    <dgm:pt modelId="{82CE8E0A-470B-497A-BADB-594BCAAD6D81}" type="pres">
      <dgm:prSet presAssocID="{70C4C614-BAA6-4E6E-A929-77A96812E6C7}" presName="ParentText" presStyleLbl="node1" presStyleIdx="0" presStyleCnt="2" custScaleX="171152" custScaleY="116954" custLinFactNeighborX="354" custLinFactNeighborY="-26353">
        <dgm:presLayoutVars>
          <dgm:chMax val="1"/>
          <dgm:chPref val="1"/>
          <dgm:bulletEnabled val="1"/>
        </dgm:presLayoutVars>
      </dgm:prSet>
      <dgm:spPr/>
    </dgm:pt>
    <dgm:pt modelId="{ED1B36A0-C95A-41A9-A91A-14896F78A9C0}" type="pres">
      <dgm:prSet presAssocID="{70C4C614-BAA6-4E6E-A929-77A96812E6C7}" presName="ChildText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BE722E02-6879-4393-BACF-5D6F4F0663DF}" type="pres">
      <dgm:prSet presAssocID="{FEC92A1B-DD94-4B1D-968F-90B34901CCB7}" presName="sibTrans" presStyleCnt="0"/>
      <dgm:spPr/>
    </dgm:pt>
    <dgm:pt modelId="{A7161A1F-1A73-4837-AFCF-DE3C08F4F305}" type="pres">
      <dgm:prSet presAssocID="{C22713C2-9C2F-4F0F-8ADE-F03829B450A2}" presName="composite" presStyleCnt="0"/>
      <dgm:spPr/>
    </dgm:pt>
    <dgm:pt modelId="{3D791A6A-8BB0-4CA2-B8A1-A4B3BCCD7123}" type="pres">
      <dgm:prSet presAssocID="{C22713C2-9C2F-4F0F-8ADE-F03829B450A2}" presName="ParentText" presStyleLbl="node1" presStyleIdx="1" presStyleCnt="2" custScaleX="80909" custScaleY="69455" custLinFactNeighborX="7670" custLinFactNeighborY="10033">
        <dgm:presLayoutVars>
          <dgm:chMax val="1"/>
          <dgm:chPref val="1"/>
          <dgm:bulletEnabled val="1"/>
        </dgm:presLayoutVars>
      </dgm:prSet>
      <dgm:spPr/>
    </dgm:pt>
  </dgm:ptLst>
  <dgm:cxnLst>
    <dgm:cxn modelId="{3602790B-AE97-469A-B20F-E56BAB210522}" type="presOf" srcId="{70C4C614-BAA6-4E6E-A929-77A96812E6C7}" destId="{82CE8E0A-470B-497A-BADB-594BCAAD6D81}" srcOrd="0" destOrd="0" presId="urn:microsoft.com/office/officeart/2005/8/layout/StepDownProcess"/>
    <dgm:cxn modelId="{E96CF71E-937D-415D-BFE7-BC2190A94B0E}" type="presOf" srcId="{C22713C2-9C2F-4F0F-8ADE-F03829B450A2}" destId="{3D791A6A-8BB0-4CA2-B8A1-A4B3BCCD7123}" srcOrd="0" destOrd="0" presId="urn:microsoft.com/office/officeart/2005/8/layout/StepDownProcess"/>
    <dgm:cxn modelId="{EFBDED68-8B70-4606-96E5-E3A0EEDB26BC}" type="presOf" srcId="{72B5643E-570E-410E-B68C-E39803A1D979}" destId="{06DE2F65-0A31-4435-AB23-CB1050F908F7}" srcOrd="0" destOrd="0" presId="urn:microsoft.com/office/officeart/2005/8/layout/StepDownProcess"/>
    <dgm:cxn modelId="{8D2AEB6E-8557-4ED1-990F-D0D74BCDFD53}" srcId="{72B5643E-570E-410E-B68C-E39803A1D979}" destId="{C22713C2-9C2F-4F0F-8ADE-F03829B450A2}" srcOrd="1" destOrd="0" parTransId="{5C9CBFD8-EB4E-4722-A2ED-84797EA42B6A}" sibTransId="{26B98395-E712-4F82-BCAF-0B5718DBD16F}"/>
    <dgm:cxn modelId="{116B8F96-FDD3-4B77-8539-293CAA095951}" srcId="{72B5643E-570E-410E-B68C-E39803A1D979}" destId="{70C4C614-BAA6-4E6E-A929-77A96812E6C7}" srcOrd="0" destOrd="0" parTransId="{D7DC0C16-47DF-450E-9CEC-DBF5C35DEB29}" sibTransId="{FEC92A1B-DD94-4B1D-968F-90B34901CCB7}"/>
    <dgm:cxn modelId="{F5DE7300-1AA3-45BE-90FF-F377ADA8D912}" type="presParOf" srcId="{06DE2F65-0A31-4435-AB23-CB1050F908F7}" destId="{99136B4C-F103-482B-B655-1F611A71DEF5}" srcOrd="0" destOrd="0" presId="urn:microsoft.com/office/officeart/2005/8/layout/StepDownProcess"/>
    <dgm:cxn modelId="{D6854EC0-54EE-433D-88C0-5024E6C9570A}" type="presParOf" srcId="{99136B4C-F103-482B-B655-1F611A71DEF5}" destId="{A2C37081-45C9-4A76-9436-DAE1C59234EB}" srcOrd="0" destOrd="0" presId="urn:microsoft.com/office/officeart/2005/8/layout/StepDownProcess"/>
    <dgm:cxn modelId="{251185E6-FB51-40D1-8ABF-36D81A2EA7AC}" type="presParOf" srcId="{99136B4C-F103-482B-B655-1F611A71DEF5}" destId="{82CE8E0A-470B-497A-BADB-594BCAAD6D81}" srcOrd="1" destOrd="0" presId="urn:microsoft.com/office/officeart/2005/8/layout/StepDownProcess"/>
    <dgm:cxn modelId="{FE664211-1767-458D-9BB0-7604F33FC180}" type="presParOf" srcId="{99136B4C-F103-482B-B655-1F611A71DEF5}" destId="{ED1B36A0-C95A-41A9-A91A-14896F78A9C0}" srcOrd="2" destOrd="0" presId="urn:microsoft.com/office/officeart/2005/8/layout/StepDownProcess"/>
    <dgm:cxn modelId="{E47BBDB7-FFFF-45BC-B0D0-0582E8C1E2F7}" type="presParOf" srcId="{06DE2F65-0A31-4435-AB23-CB1050F908F7}" destId="{BE722E02-6879-4393-BACF-5D6F4F0663DF}" srcOrd="1" destOrd="0" presId="urn:microsoft.com/office/officeart/2005/8/layout/StepDownProcess"/>
    <dgm:cxn modelId="{B07A6C7D-39F1-4D25-BB58-896955A266C2}" type="presParOf" srcId="{06DE2F65-0A31-4435-AB23-CB1050F908F7}" destId="{A7161A1F-1A73-4837-AFCF-DE3C08F4F305}" srcOrd="2" destOrd="0" presId="urn:microsoft.com/office/officeart/2005/8/layout/StepDownProcess"/>
    <dgm:cxn modelId="{08E43A30-04A6-4248-98B9-AA65D65401A0}" type="presParOf" srcId="{A7161A1F-1A73-4837-AFCF-DE3C08F4F305}" destId="{3D791A6A-8BB0-4CA2-B8A1-A4B3BCCD712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37081-45C9-4A76-9436-DAE1C59234EB}">
      <dsp:nvSpPr>
        <dsp:cNvPr id="0" name=""/>
        <dsp:cNvSpPr/>
      </dsp:nvSpPr>
      <dsp:spPr>
        <a:xfrm rot="5400000">
          <a:off x="1512400" y="1928200"/>
          <a:ext cx="673993" cy="68840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9999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2CE8E0A-470B-497A-BADB-594BCAAD6D81}">
      <dsp:nvSpPr>
        <dsp:cNvPr id="0" name=""/>
        <dsp:cNvSpPr/>
      </dsp:nvSpPr>
      <dsp:spPr>
        <a:xfrm>
          <a:off x="9577" y="0"/>
          <a:ext cx="3741989" cy="1789837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solidFill>
            <a:schemeClr val="bg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ru-RU" sz="1200" b="1" kern="12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Условия: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ru-RU" sz="1200" kern="1200" dirty="0">
              <a:latin typeface="Arial" panose="020B0604020202020204" pitchFamily="34" charset="0"/>
              <a:cs typeface="Arial" panose="020B0604020202020204" pitchFamily="34" charset="0"/>
            </a:rPr>
            <a:t>- Оптимальный размер ПЦР продукта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ru-RU" sz="1200" kern="1200" dirty="0">
              <a:latin typeface="Arial" panose="020B0604020202020204" pitchFamily="34" charset="0"/>
              <a:cs typeface="Arial" panose="020B0604020202020204" pitchFamily="34" charset="0"/>
            </a:rPr>
            <a:t>- Допустимый диапазон ПЦР продукта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ru-RU" sz="1200" kern="1200" dirty="0">
              <a:latin typeface="Arial" panose="020B0604020202020204" pitchFamily="34" charset="0"/>
              <a:cs typeface="Arial" panose="020B0604020202020204" pitchFamily="34" charset="0"/>
            </a:rPr>
            <a:t>- Концентрация праймера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ru-RU" sz="1200" kern="1200" dirty="0">
              <a:latin typeface="Arial" panose="020B0604020202020204" pitchFamily="34" charset="0"/>
              <a:cs typeface="Arial" panose="020B0604020202020204" pitchFamily="34" charset="0"/>
            </a:rPr>
            <a:t>- Диапазон длины праймера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ru-RU" sz="1200" kern="1200" dirty="0">
              <a:latin typeface="Arial" panose="020B0604020202020204" pitchFamily="34" charset="0"/>
              <a:cs typeface="Arial" panose="020B0604020202020204" pitchFamily="34" charset="0"/>
            </a:rPr>
            <a:t>- Оптимальная температура плавления праймера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ru-RU" sz="1200" kern="1200" dirty="0">
              <a:latin typeface="Arial" panose="020B0604020202020204" pitchFamily="34" charset="0"/>
              <a:cs typeface="Arial" panose="020B0604020202020204" pitchFamily="34" charset="0"/>
            </a:rPr>
            <a:t>- Температурный диапазон плавления праймера</a:t>
          </a:r>
        </a:p>
      </dsp:txBody>
      <dsp:txXfrm>
        <a:off x="96965" y="87388"/>
        <a:ext cx="3567213" cy="1615061"/>
      </dsp:txXfrm>
    </dsp:sp>
    <dsp:sp modelId="{ED1B36A0-C95A-41A9-A91A-14896F78A9C0}">
      <dsp:nvSpPr>
        <dsp:cNvPr id="0" name=""/>
        <dsp:cNvSpPr/>
      </dsp:nvSpPr>
      <dsp:spPr>
        <a:xfrm>
          <a:off x="2966010" y="508081"/>
          <a:ext cx="1590146" cy="123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791A6A-8BB0-4CA2-B8A1-A4B3BCCD7123}">
      <dsp:nvSpPr>
        <dsp:cNvPr id="0" name=""/>
        <dsp:cNvSpPr/>
      </dsp:nvSpPr>
      <dsp:spPr>
        <a:xfrm>
          <a:off x="2355604" y="1922401"/>
          <a:ext cx="1768957" cy="106292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solidFill>
            <a:schemeClr val="bg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ru-RU" sz="1200" b="1" kern="12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На выходе: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ru-RU" sz="1200" kern="1200" dirty="0">
              <a:latin typeface="Arial" panose="020B0604020202020204" pitchFamily="34" charset="0"/>
              <a:cs typeface="Arial" panose="020B0604020202020204" pitchFamily="34" charset="0"/>
            </a:rPr>
            <a:t>- Анализируемая последовательность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ru-RU" sz="1200" kern="1200" dirty="0">
              <a:latin typeface="Arial" panose="020B0604020202020204" pitchFamily="34" charset="0"/>
              <a:cs typeface="Arial" panose="020B0604020202020204" pitchFamily="34" charset="0"/>
            </a:rPr>
            <a:t>- Заданные условия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ru-RU" sz="1200" kern="1200" dirty="0">
              <a:latin typeface="Arial" panose="020B0604020202020204" pitchFamily="34" charset="0"/>
              <a:cs typeface="Arial" panose="020B0604020202020204" pitchFamily="34" charset="0"/>
            </a:rPr>
            <a:t>- Набор праймеров</a:t>
          </a:r>
        </a:p>
      </dsp:txBody>
      <dsp:txXfrm>
        <a:off x="2407501" y="1974298"/>
        <a:ext cx="1665163" cy="9591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b4981214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b498121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4171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7ecb6c97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7ecb6c97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b498121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b498121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883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498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x.doi.org/10.1104%2Fpp.124.4.1483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plantmethods.com/content/8/1/34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pga.mgh.harvard.edu/cgi-bin/snap3/websnaper3.cgi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/>
        </p:nvSpPr>
        <p:spPr>
          <a:xfrm>
            <a:off x="1031100" y="135503"/>
            <a:ext cx="7081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dirty="0"/>
              <a:t>Аллель-специфичная ПЦР</a:t>
            </a:r>
            <a:endParaRPr sz="16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6635BD-CBD3-4C62-A37A-1C2D20C38487}"/>
              </a:ext>
            </a:extLst>
          </p:cNvPr>
          <p:cNvGrpSpPr>
            <a:grpSpLocks noChangeAspect="1"/>
          </p:cNvGrpSpPr>
          <p:nvPr/>
        </p:nvGrpSpPr>
        <p:grpSpPr>
          <a:xfrm>
            <a:off x="2105862" y="728424"/>
            <a:ext cx="4932276" cy="3630727"/>
            <a:chOff x="2114432" y="934786"/>
            <a:chExt cx="4288935" cy="3157154"/>
          </a:xfrm>
        </p:grpSpPr>
        <p:pic>
          <p:nvPicPr>
            <p:cNvPr id="54" name="Google Shape;5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4432" y="934786"/>
              <a:ext cx="4288935" cy="315715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8C0220D-D86D-4B12-AB8D-EE421C69ED24}"/>
                </a:ext>
              </a:extLst>
            </p:cNvPr>
            <p:cNvCxnSpPr>
              <a:cxnSpLocks/>
            </p:cNvCxnSpPr>
            <p:nvPr/>
          </p:nvCxnSpPr>
          <p:spPr>
            <a:xfrm>
              <a:off x="2597150" y="2055291"/>
              <a:ext cx="4233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B74956-FDBD-480A-9A8A-E4431908AAED}"/>
                </a:ext>
              </a:extLst>
            </p:cNvPr>
            <p:cNvCxnSpPr>
              <a:cxnSpLocks/>
            </p:cNvCxnSpPr>
            <p:nvPr/>
          </p:nvCxnSpPr>
          <p:spPr>
            <a:xfrm>
              <a:off x="2596624" y="2088100"/>
              <a:ext cx="4233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7264A90-F9BC-4F43-9528-FA5E4646F0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9975" y="2009650"/>
              <a:ext cx="41806" cy="392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0E8CF01-D2F1-46D5-B7A9-3826BDC51669}"/>
                </a:ext>
              </a:extLst>
            </p:cNvPr>
            <p:cNvCxnSpPr>
              <a:cxnSpLocks/>
            </p:cNvCxnSpPr>
            <p:nvPr/>
          </p:nvCxnSpPr>
          <p:spPr>
            <a:xfrm>
              <a:off x="3609449" y="2088100"/>
              <a:ext cx="4233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D351243-175F-4C21-9A46-8612A807EB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600" y="2000125"/>
              <a:ext cx="41806" cy="3927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C8CD55-FD93-4C90-8FC6-245324510C6A}"/>
                </a:ext>
              </a:extLst>
            </p:cNvPr>
            <p:cNvCxnSpPr>
              <a:cxnSpLocks/>
            </p:cNvCxnSpPr>
            <p:nvPr/>
          </p:nvCxnSpPr>
          <p:spPr>
            <a:xfrm>
              <a:off x="4800074" y="2078575"/>
              <a:ext cx="4233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B79576-5369-4130-BEDC-FC520B49E48D}"/>
                </a:ext>
              </a:extLst>
            </p:cNvPr>
            <p:cNvCxnSpPr>
              <a:cxnSpLocks/>
            </p:cNvCxnSpPr>
            <p:nvPr/>
          </p:nvCxnSpPr>
          <p:spPr>
            <a:xfrm>
              <a:off x="5699125" y="2039416"/>
              <a:ext cx="4233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DA34FA9-432A-4E28-BC6D-EBDDD194455A}"/>
                </a:ext>
              </a:extLst>
            </p:cNvPr>
            <p:cNvCxnSpPr>
              <a:cxnSpLocks/>
            </p:cNvCxnSpPr>
            <p:nvPr/>
          </p:nvCxnSpPr>
          <p:spPr>
            <a:xfrm>
              <a:off x="5698599" y="2072225"/>
              <a:ext cx="4233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Google Shape;58;p13"/>
          <p:cNvSpPr txBox="1"/>
          <p:nvPr/>
        </p:nvSpPr>
        <p:spPr>
          <a:xfrm>
            <a:off x="103973" y="4272700"/>
            <a:ext cx="881223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>
              <a:buSzPts val="1400"/>
            </a:pPr>
            <a:r>
              <a:rPr lang="ru" sz="1200" dirty="0"/>
              <a:t>A Simple Procedure for the Analysis of Single Nucleotide Polymorphisms Facilitates Map-Based Cloning in Arabidopsis, Eliana Drenkard, </a:t>
            </a:r>
            <a:r>
              <a:rPr lang="en-US" sz="1200" dirty="0"/>
              <a:t>Plant Physiol. 2000 Dec; 124(4): 1483–1492</a:t>
            </a:r>
            <a:r>
              <a:rPr lang="ru-RU" sz="1200" dirty="0"/>
              <a:t>, </a:t>
            </a:r>
            <a:r>
              <a:rPr lang="en-US" sz="1200" dirty="0" err="1"/>
              <a:t>doi</a:t>
            </a:r>
            <a:r>
              <a:rPr lang="en-US" sz="1200" dirty="0"/>
              <a:t>: </a:t>
            </a:r>
            <a:r>
              <a:rPr lang="en-US" sz="1200" dirty="0">
                <a:hlinkClick r:id="rId4"/>
              </a:rPr>
              <a:t>10.1104/pp.124.4.1483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48248D-1175-4FF7-9C36-989C167F93E7}"/>
              </a:ext>
            </a:extLst>
          </p:cNvPr>
          <p:cNvSpPr/>
          <p:nvPr/>
        </p:nvSpPr>
        <p:spPr>
          <a:xfrm>
            <a:off x="215899" y="4405749"/>
            <a:ext cx="8712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231F20"/>
                </a:solidFill>
                <a:latin typeface="+mj-lt"/>
              </a:rPr>
              <a:t>Рис. адаптирован по Зорина В.В. Методическое пособие. Основы полимеразной цепной реакции (ПЦР)</a:t>
            </a:r>
          </a:p>
          <a:p>
            <a:r>
              <a:rPr lang="en-US" sz="1200" dirty="0">
                <a:solidFill>
                  <a:srgbClr val="231F20"/>
                </a:solidFill>
                <a:latin typeface="+mj-lt"/>
              </a:rPr>
              <a:t>Green MR, Sambrook J. 2018e. Analysis and normalization of real-time</a:t>
            </a:r>
            <a:r>
              <a:rPr lang="ru-RU" sz="1200" dirty="0">
                <a:solidFill>
                  <a:srgbClr val="231F20"/>
                </a:solidFill>
                <a:latin typeface="+mj-lt"/>
              </a:rPr>
              <a:t> </a:t>
            </a:r>
            <a:r>
              <a:rPr lang="en-US" sz="1200" dirty="0">
                <a:solidFill>
                  <a:srgbClr val="231F20"/>
                </a:solidFill>
                <a:latin typeface="+mj-lt"/>
              </a:rPr>
              <a:t>polymerase chain reaction (PCR) experimental data. Cold Spring</a:t>
            </a:r>
            <a:r>
              <a:rPr lang="ru-RU" sz="1200" dirty="0">
                <a:solidFill>
                  <a:srgbClr val="231F20"/>
                </a:solidFill>
                <a:latin typeface="+mj-lt"/>
              </a:rPr>
              <a:t> </a:t>
            </a:r>
            <a:r>
              <a:rPr lang="en-US" sz="1200" dirty="0" err="1">
                <a:solidFill>
                  <a:srgbClr val="231F20"/>
                </a:solidFill>
                <a:latin typeface="+mj-lt"/>
              </a:rPr>
              <a:t>Harb</a:t>
            </a:r>
            <a:r>
              <a:rPr lang="en-US" sz="1200" dirty="0">
                <a:solidFill>
                  <a:srgbClr val="231F20"/>
                </a:solidFill>
                <a:latin typeface="+mj-lt"/>
              </a:rPr>
              <a:t> </a:t>
            </a:r>
            <a:r>
              <a:rPr lang="en-US" sz="1200" dirty="0" err="1">
                <a:solidFill>
                  <a:srgbClr val="231F20"/>
                </a:solidFill>
                <a:latin typeface="+mj-lt"/>
              </a:rPr>
              <a:t>Protoc</a:t>
            </a:r>
            <a:r>
              <a:rPr lang="en-US" sz="1200" dirty="0">
                <a:solidFill>
                  <a:srgbClr val="231F20"/>
                </a:solidFill>
                <a:latin typeface="+mj-lt"/>
              </a:rPr>
              <a:t> </a:t>
            </a:r>
            <a:r>
              <a:rPr lang="en-US" sz="1200" dirty="0" err="1">
                <a:solidFill>
                  <a:srgbClr val="231F20"/>
                </a:solidFill>
                <a:latin typeface="+mj-lt"/>
              </a:rPr>
              <a:t>doi</a:t>
            </a:r>
            <a:r>
              <a:rPr lang="en-US" sz="1200" dirty="0">
                <a:solidFill>
                  <a:srgbClr val="231F20"/>
                </a:solidFill>
                <a:latin typeface="+mj-lt"/>
              </a:rPr>
              <a:t>: 10.1101/pdb.top095000.</a:t>
            </a:r>
            <a:endParaRPr lang="ru-RU" sz="12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EACAAC-F77A-42FD-B77B-64802B735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45" t="22387" r="18981" b="7160"/>
          <a:stretch/>
        </p:blipFill>
        <p:spPr>
          <a:xfrm>
            <a:off x="820229" y="1555878"/>
            <a:ext cx="2973360" cy="1839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C09DAC-F805-4AB2-B48E-55FB4819CE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90" t="12733" r="26010" b="17038"/>
          <a:stretch/>
        </p:blipFill>
        <p:spPr>
          <a:xfrm>
            <a:off x="4104802" y="864964"/>
            <a:ext cx="3854219" cy="30390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Google Shape;57;p13">
            <a:extLst>
              <a:ext uri="{FF2B5EF4-FFF2-40B4-BE49-F238E27FC236}">
                <a16:creationId xmlns:a16="http://schemas.microsoft.com/office/drawing/2014/main" id="{81D1F628-3B19-400D-B1D1-8BA85CBA5299}"/>
              </a:ext>
            </a:extLst>
          </p:cNvPr>
          <p:cNvSpPr txBox="1"/>
          <p:nvPr/>
        </p:nvSpPr>
        <p:spPr>
          <a:xfrm>
            <a:off x="1031100" y="135503"/>
            <a:ext cx="7081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/>
              <a:t>РТ-ПЦР</a:t>
            </a:r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3478477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9;p15" descr="Google Shape;169;p15">
            <a:extLst>
              <a:ext uri="{FF2B5EF4-FFF2-40B4-BE49-F238E27FC236}">
                <a16:creationId xmlns:a16="http://schemas.microsoft.com/office/drawing/2014/main" id="{9EE4DCE6-9071-484F-AC93-B94565572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685" y="1040939"/>
            <a:ext cx="4578366" cy="2762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70;p15" descr="Google Shape;170;p15">
            <a:extLst>
              <a:ext uri="{FF2B5EF4-FFF2-40B4-BE49-F238E27FC236}">
                <a16:creationId xmlns:a16="http://schemas.microsoft.com/office/drawing/2014/main" id="{AA7660A0-07D3-4D4C-8D28-F6BD4D9FF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98696" y="1401808"/>
            <a:ext cx="4133619" cy="233988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08EDB60D-C860-4F8F-8960-EE2476EBD911}"/>
              </a:ext>
            </a:extLst>
          </p:cNvPr>
          <p:cNvSpPr txBox="1"/>
          <p:nvPr/>
        </p:nvSpPr>
        <p:spPr>
          <a:xfrm>
            <a:off x="1031100" y="135503"/>
            <a:ext cx="7081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/>
              <a:t>РТ-ПЦР</a:t>
            </a:r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2145061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74056AD-043A-4C5F-BFE5-5193FA73C763}"/>
              </a:ext>
            </a:extLst>
          </p:cNvPr>
          <p:cNvGrpSpPr/>
          <p:nvPr/>
        </p:nvGrpSpPr>
        <p:grpSpPr>
          <a:xfrm>
            <a:off x="1699018" y="679465"/>
            <a:ext cx="6586078" cy="1616504"/>
            <a:chOff x="1745123" y="1578497"/>
            <a:chExt cx="6586078" cy="1616504"/>
          </a:xfrm>
        </p:grpSpPr>
        <p:pic>
          <p:nvPicPr>
            <p:cNvPr id="2" name="Google Shape;55;p13">
              <a:extLst>
                <a:ext uri="{FF2B5EF4-FFF2-40B4-BE49-F238E27FC236}">
                  <a16:creationId xmlns:a16="http://schemas.microsoft.com/office/drawing/2014/main" id="{7AAABD7B-05FA-4A88-8784-E211B9124E69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l="15528" b="65604"/>
            <a:stretch/>
          </p:blipFill>
          <p:spPr>
            <a:xfrm>
              <a:off x="1745123" y="1578497"/>
              <a:ext cx="6586078" cy="16165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81FDA51-54A9-4E23-A048-9472A6C4BC50}"/>
                </a:ext>
              </a:extLst>
            </p:cNvPr>
            <p:cNvSpPr/>
            <p:nvPr/>
          </p:nvSpPr>
          <p:spPr>
            <a:xfrm>
              <a:off x="2288373" y="2201447"/>
              <a:ext cx="1891741" cy="119131"/>
            </a:xfrm>
            <a:custGeom>
              <a:avLst/>
              <a:gdLst>
                <a:gd name="connsiteX0" fmla="*/ 507146 w 507146"/>
                <a:gd name="connsiteY0" fmla="*/ 119131 h 119131"/>
                <a:gd name="connsiteX1" fmla="*/ 399570 w 507146"/>
                <a:gd name="connsiteY1" fmla="*/ 11555 h 119131"/>
                <a:gd name="connsiteX2" fmla="*/ 0 w 507146"/>
                <a:gd name="connsiteY2" fmla="*/ 3871 h 11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146" h="119131">
                  <a:moveTo>
                    <a:pt x="507146" y="119131"/>
                  </a:moveTo>
                  <a:cubicBezTo>
                    <a:pt x="495620" y="74948"/>
                    <a:pt x="484094" y="30765"/>
                    <a:pt x="399570" y="11555"/>
                  </a:cubicBezTo>
                  <a:cubicBezTo>
                    <a:pt x="315046" y="-7655"/>
                    <a:pt x="62753" y="2590"/>
                    <a:pt x="0" y="3871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0647F61-FAE8-4E6B-BF5C-623C105C248D}"/>
                </a:ext>
              </a:extLst>
            </p:cNvPr>
            <p:cNvCxnSpPr>
              <a:cxnSpLocks/>
            </p:cNvCxnSpPr>
            <p:nvPr/>
          </p:nvCxnSpPr>
          <p:spPr>
            <a:xfrm>
              <a:off x="4960011" y="2193296"/>
              <a:ext cx="1934205" cy="815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FEDBE26-E0DE-4960-B674-830A2F6C1A68}"/>
                </a:ext>
              </a:extLst>
            </p:cNvPr>
            <p:cNvSpPr/>
            <p:nvPr/>
          </p:nvSpPr>
          <p:spPr>
            <a:xfrm>
              <a:off x="6325678" y="2872978"/>
              <a:ext cx="571270" cy="104943"/>
            </a:xfrm>
            <a:custGeom>
              <a:avLst/>
              <a:gdLst>
                <a:gd name="connsiteX0" fmla="*/ 522514 w 522514"/>
                <a:gd name="connsiteY0" fmla="*/ 20270 h 135530"/>
                <a:gd name="connsiteX1" fmla="*/ 391886 w 522514"/>
                <a:gd name="connsiteY1" fmla="*/ 12586 h 135530"/>
                <a:gd name="connsiteX2" fmla="*/ 338097 w 522514"/>
                <a:gd name="connsiteY2" fmla="*/ 135530 h 135530"/>
                <a:gd name="connsiteX3" fmla="*/ 276625 w 522514"/>
                <a:gd name="connsiteY3" fmla="*/ 12586 h 135530"/>
                <a:gd name="connsiteX4" fmla="*/ 0 w 522514"/>
                <a:gd name="connsiteY4" fmla="*/ 4902 h 13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514" h="135530">
                  <a:moveTo>
                    <a:pt x="522514" y="20270"/>
                  </a:moveTo>
                  <a:cubicBezTo>
                    <a:pt x="472568" y="6823"/>
                    <a:pt x="422622" y="-6624"/>
                    <a:pt x="391886" y="12586"/>
                  </a:cubicBezTo>
                  <a:cubicBezTo>
                    <a:pt x="361150" y="31796"/>
                    <a:pt x="357307" y="135530"/>
                    <a:pt x="338097" y="135530"/>
                  </a:cubicBezTo>
                  <a:cubicBezTo>
                    <a:pt x="318887" y="135530"/>
                    <a:pt x="332974" y="34357"/>
                    <a:pt x="276625" y="12586"/>
                  </a:cubicBezTo>
                  <a:cubicBezTo>
                    <a:pt x="220275" y="-9185"/>
                    <a:pt x="25613" y="3621"/>
                    <a:pt x="0" y="490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4DE33F-AC4C-46EB-ABB1-05D6B282180D}"/>
                </a:ext>
              </a:extLst>
            </p:cNvPr>
            <p:cNvSpPr/>
            <p:nvPr/>
          </p:nvSpPr>
          <p:spPr>
            <a:xfrm>
              <a:off x="3866265" y="2869606"/>
              <a:ext cx="360295" cy="112354"/>
            </a:xfrm>
            <a:custGeom>
              <a:avLst/>
              <a:gdLst>
                <a:gd name="connsiteX0" fmla="*/ 345440 w 345440"/>
                <a:gd name="connsiteY0" fmla="*/ 112354 h 112354"/>
                <a:gd name="connsiteX1" fmla="*/ 264160 w 345440"/>
                <a:gd name="connsiteY1" fmla="*/ 20914 h 112354"/>
                <a:gd name="connsiteX2" fmla="*/ 182880 w 345440"/>
                <a:gd name="connsiteY2" fmla="*/ 5674 h 112354"/>
                <a:gd name="connsiteX3" fmla="*/ 137160 w 345440"/>
                <a:gd name="connsiteY3" fmla="*/ 97114 h 112354"/>
                <a:gd name="connsiteX4" fmla="*/ 81280 w 345440"/>
                <a:gd name="connsiteY4" fmla="*/ 5674 h 112354"/>
                <a:gd name="connsiteX5" fmla="*/ 0 w 345440"/>
                <a:gd name="connsiteY5" fmla="*/ 41234 h 11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5440" h="112354">
                  <a:moveTo>
                    <a:pt x="345440" y="112354"/>
                  </a:moveTo>
                  <a:cubicBezTo>
                    <a:pt x="318346" y="75524"/>
                    <a:pt x="291253" y="38694"/>
                    <a:pt x="264160" y="20914"/>
                  </a:cubicBezTo>
                  <a:cubicBezTo>
                    <a:pt x="237067" y="3134"/>
                    <a:pt x="204047" y="-7026"/>
                    <a:pt x="182880" y="5674"/>
                  </a:cubicBezTo>
                  <a:cubicBezTo>
                    <a:pt x="161713" y="18374"/>
                    <a:pt x="154093" y="97114"/>
                    <a:pt x="137160" y="97114"/>
                  </a:cubicBezTo>
                  <a:cubicBezTo>
                    <a:pt x="120227" y="97114"/>
                    <a:pt x="104140" y="14987"/>
                    <a:pt x="81280" y="5674"/>
                  </a:cubicBezTo>
                  <a:cubicBezTo>
                    <a:pt x="58420" y="-3639"/>
                    <a:pt x="80433" y="-253"/>
                    <a:pt x="0" y="4123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B43966-50B4-4AD3-AC01-D550B84C986F}"/>
                </a:ext>
              </a:extLst>
            </p:cNvPr>
            <p:cNvSpPr/>
            <p:nvPr/>
          </p:nvSpPr>
          <p:spPr>
            <a:xfrm>
              <a:off x="1859536" y="1859156"/>
              <a:ext cx="243969" cy="3422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338CD37-DC0F-4092-8528-C10115185FE2}"/>
                </a:ext>
              </a:extLst>
            </p:cNvPr>
            <p:cNvSpPr/>
            <p:nvPr/>
          </p:nvSpPr>
          <p:spPr>
            <a:xfrm>
              <a:off x="1859535" y="2563140"/>
              <a:ext cx="138313" cy="2612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D60D89-0D82-498A-80EB-C6E0B2FAAB5B}"/>
                </a:ext>
              </a:extLst>
            </p:cNvPr>
            <p:cNvSpPr/>
            <p:nvPr/>
          </p:nvSpPr>
          <p:spPr>
            <a:xfrm>
              <a:off x="4563024" y="1915858"/>
              <a:ext cx="138313" cy="2612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0347412-94AF-49E6-B279-608B73DCF9E8}"/>
                </a:ext>
              </a:extLst>
            </p:cNvPr>
            <p:cNvSpPr/>
            <p:nvPr/>
          </p:nvSpPr>
          <p:spPr>
            <a:xfrm>
              <a:off x="4569428" y="2560034"/>
              <a:ext cx="138313" cy="2612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60113B-B5A6-4777-B794-0E610986363A}"/>
                </a:ext>
              </a:extLst>
            </p:cNvPr>
            <p:cNvSpPr txBox="1"/>
            <p:nvPr/>
          </p:nvSpPr>
          <p:spPr>
            <a:xfrm>
              <a:off x="1760491" y="1962464"/>
              <a:ext cx="30572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bg2">
                      <a:lumMod val="75000"/>
                    </a:schemeClr>
                  </a:solidFill>
                </a:rPr>
                <a:t>Pr1                                                                              </a:t>
              </a:r>
              <a:r>
                <a:rPr lang="en-US" sz="900" b="1" dirty="0" err="1">
                  <a:solidFill>
                    <a:schemeClr val="bg2">
                      <a:lumMod val="75000"/>
                    </a:schemeClr>
                  </a:solidFill>
                </a:rPr>
                <a:t>Pr1</a:t>
              </a:r>
              <a:endParaRPr lang="ru-RU" sz="9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34E583-A7CF-4266-A75E-3686311097D2}"/>
                </a:ext>
              </a:extLst>
            </p:cNvPr>
            <p:cNvSpPr txBox="1"/>
            <p:nvPr/>
          </p:nvSpPr>
          <p:spPr>
            <a:xfrm>
              <a:off x="1760490" y="2660345"/>
              <a:ext cx="30572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bg2">
                      <a:lumMod val="75000"/>
                    </a:schemeClr>
                  </a:solidFill>
                </a:rPr>
                <a:t>Pr2                                                                              </a:t>
              </a:r>
              <a:r>
                <a:rPr lang="en-US" sz="900" b="1" dirty="0" err="1">
                  <a:solidFill>
                    <a:schemeClr val="bg2">
                      <a:lumMod val="75000"/>
                    </a:schemeClr>
                  </a:solidFill>
                </a:rPr>
                <a:t>Pr2</a:t>
              </a:r>
              <a:endParaRPr lang="ru-RU" sz="9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pic>
        <p:nvPicPr>
          <p:cNvPr id="30" name="Google Shape;55;p13">
            <a:extLst>
              <a:ext uri="{FF2B5EF4-FFF2-40B4-BE49-F238E27FC236}">
                <a16:creationId xmlns:a16="http://schemas.microsoft.com/office/drawing/2014/main" id="{A1378D38-6E12-4AAC-B2E3-6B22F09A7B0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1000"/>
                    </a14:imgEffect>
                  </a14:imgLayer>
                </a14:imgProps>
              </a:ext>
            </a:extLst>
          </a:blip>
          <a:srcRect l="16442" t="35548" r="12181" b="19209"/>
          <a:stretch/>
        </p:blipFill>
        <p:spPr>
          <a:xfrm>
            <a:off x="2887097" y="2363956"/>
            <a:ext cx="6199559" cy="2368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56;p13">
            <a:extLst>
              <a:ext uri="{FF2B5EF4-FFF2-40B4-BE49-F238E27FC236}">
                <a16:creationId xmlns:a16="http://schemas.microsoft.com/office/drawing/2014/main" id="{F9148C6A-2E7B-40F0-8BDF-C9DE5563FEC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398" y="2543361"/>
            <a:ext cx="2469723" cy="217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6A0BF7-73D1-4FCE-90C1-404E7E7ECC91}"/>
              </a:ext>
            </a:extLst>
          </p:cNvPr>
          <p:cNvSpPr/>
          <p:nvPr/>
        </p:nvSpPr>
        <p:spPr>
          <a:xfrm>
            <a:off x="0" y="4767604"/>
            <a:ext cx="7711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17500">
              <a:buSzPts val="1400"/>
              <a:buChar char="●"/>
            </a:pPr>
            <a:r>
              <a:rPr lang="en-US" dirty="0"/>
              <a:t>Liu et al. Plant Methods 2012, 8:34</a:t>
            </a:r>
            <a:r>
              <a:rPr lang="ru-RU" dirty="0"/>
              <a:t> </a:t>
            </a:r>
            <a:r>
              <a:rPr lang="en-US" u="sng" dirty="0">
                <a:solidFill>
                  <a:schemeClr val="hlink"/>
                </a:solidFill>
                <a:hlinkClick r:id="rId6"/>
              </a:rPr>
              <a:t>http://www.plantmethods.com/content/8/1/34</a:t>
            </a:r>
            <a:endParaRPr lang="en-US" dirty="0"/>
          </a:p>
        </p:txBody>
      </p:sp>
      <p:sp>
        <p:nvSpPr>
          <p:cNvPr id="31" name="Google Shape;57;p13">
            <a:extLst>
              <a:ext uri="{FF2B5EF4-FFF2-40B4-BE49-F238E27FC236}">
                <a16:creationId xmlns:a16="http://schemas.microsoft.com/office/drawing/2014/main" id="{FFA2D0E3-6E3D-4DC0-A0C6-FFC3BF4C6E64}"/>
              </a:ext>
            </a:extLst>
          </p:cNvPr>
          <p:cNvSpPr txBox="1"/>
          <p:nvPr/>
        </p:nvSpPr>
        <p:spPr>
          <a:xfrm>
            <a:off x="1031100" y="137016"/>
            <a:ext cx="7081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dirty="0"/>
              <a:t>Аллель-специфичная ПЦР</a:t>
            </a:r>
            <a:endParaRPr sz="1600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C540A0-E0AA-4442-8AF3-1D2DC0539A4C}"/>
              </a:ext>
            </a:extLst>
          </p:cNvPr>
          <p:cNvCxnSpPr>
            <a:cxnSpLocks/>
          </p:cNvCxnSpPr>
          <p:nvPr/>
        </p:nvCxnSpPr>
        <p:spPr>
          <a:xfrm>
            <a:off x="4931097" y="1971578"/>
            <a:ext cx="1469957" cy="81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78629D1-D98A-4844-8D14-3CBCADFB8A6C}"/>
              </a:ext>
            </a:extLst>
          </p:cNvPr>
          <p:cNvCxnSpPr>
            <a:cxnSpLocks/>
          </p:cNvCxnSpPr>
          <p:nvPr/>
        </p:nvCxnSpPr>
        <p:spPr>
          <a:xfrm>
            <a:off x="2242268" y="1970574"/>
            <a:ext cx="1653488" cy="4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918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4D17B2A-442E-4CF6-9FCD-FBC9568E3FEC}"/>
              </a:ext>
            </a:extLst>
          </p:cNvPr>
          <p:cNvGrpSpPr/>
          <p:nvPr/>
        </p:nvGrpSpPr>
        <p:grpSpPr>
          <a:xfrm>
            <a:off x="21626" y="767819"/>
            <a:ext cx="4900894" cy="4249081"/>
            <a:chOff x="334046" y="767819"/>
            <a:chExt cx="4900894" cy="424908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1F7E343-66BC-41CD-A3A9-E12A8B8579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334" t="17037" r="32666" b="5926"/>
            <a:stretch/>
          </p:blipFill>
          <p:spPr>
            <a:xfrm>
              <a:off x="688278" y="1054500"/>
              <a:ext cx="3291840" cy="3962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14A386-1CD5-4E78-B9DD-BE766318CFD4}"/>
                </a:ext>
              </a:extLst>
            </p:cNvPr>
            <p:cNvSpPr/>
            <p:nvPr/>
          </p:nvSpPr>
          <p:spPr>
            <a:xfrm>
              <a:off x="334046" y="767819"/>
              <a:ext cx="4900894" cy="286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15000"/>
                </a:lnSpc>
              </a:pPr>
              <a:r>
                <a:rPr lang="en-US" sz="1200" u="sng" dirty="0">
                  <a:solidFill>
                    <a:schemeClr val="accent5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https://pga.mgh.harvard.edu/cgi-bin/snap3/websnaper3.cgi</a:t>
              </a:r>
              <a:endParaRPr lang="en-US" sz="1200" dirty="0">
                <a:solidFill>
                  <a:schemeClr val="dk2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18CE51E-8F4A-4EF2-9DAC-C37FAE4C5DE0}"/>
              </a:ext>
            </a:extLst>
          </p:cNvPr>
          <p:cNvSpPr/>
          <p:nvPr/>
        </p:nvSpPr>
        <p:spPr>
          <a:xfrm>
            <a:off x="2560735" y="150911"/>
            <a:ext cx="45304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b="1" cap="all" dirty="0"/>
              <a:t>Web</a:t>
            </a:r>
            <a:r>
              <a:rPr lang="ru-RU" b="1" cap="all" dirty="0">
                <a:solidFill>
                  <a:srgbClr val="FF0000"/>
                </a:solidFill>
              </a:rPr>
              <a:t>snap</a:t>
            </a:r>
            <a:r>
              <a:rPr lang="ru-RU" b="1" cap="all" dirty="0"/>
              <a:t>er</a:t>
            </a:r>
          </a:p>
          <a:p>
            <a:pPr algn="ctr"/>
            <a:r>
              <a:rPr lang="en-US" b="1" dirty="0"/>
              <a:t>SNAP </a:t>
            </a:r>
            <a:r>
              <a:rPr lang="ru-RU" b="1" dirty="0"/>
              <a:t>(single nucleotide amplified polymorphisms)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82FECCB-F9C0-4510-909E-C7703567AB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5585683"/>
              </p:ext>
            </p:extLst>
          </p:nvPr>
        </p:nvGraphicFramePr>
        <p:xfrm>
          <a:off x="4210148" y="1949158"/>
          <a:ext cx="4557994" cy="3110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F552F958-606E-4409-AC0F-49343503EFDF}"/>
              </a:ext>
            </a:extLst>
          </p:cNvPr>
          <p:cNvGrpSpPr/>
          <p:nvPr/>
        </p:nvGrpSpPr>
        <p:grpSpPr>
          <a:xfrm>
            <a:off x="4312920" y="826659"/>
            <a:ext cx="4557994" cy="808887"/>
            <a:chOff x="4274820" y="689499"/>
            <a:chExt cx="4557994" cy="8088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1C4184-F9FE-4BCE-BC21-1F1BD5F83E63}"/>
                </a:ext>
              </a:extLst>
            </p:cNvPr>
            <p:cNvSpPr/>
            <p:nvPr/>
          </p:nvSpPr>
          <p:spPr>
            <a:xfrm>
              <a:off x="4305300" y="767819"/>
              <a:ext cx="452751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sz="1200" dirty="0"/>
                <a:t>Websnaper - это веб-утилита, которая позволяет создавать олигонуклеотидные праймеры, используемые для идентификации </a:t>
              </a:r>
              <a:r>
                <a:rPr lang="en-US" sz="1200" dirty="0"/>
                <a:t>SNP </a:t>
              </a:r>
              <a:r>
                <a:rPr lang="ru-RU" sz="1200" dirty="0"/>
                <a:t>в ходе аллель-специфичной ПЦР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CC43E3A-529C-4166-9176-79E8B2E6A4C1}"/>
                </a:ext>
              </a:extLst>
            </p:cNvPr>
            <p:cNvSpPr/>
            <p:nvPr/>
          </p:nvSpPr>
          <p:spPr>
            <a:xfrm>
              <a:off x="4274820" y="689499"/>
              <a:ext cx="4557994" cy="808887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 w="12700">
              <a:solidFill>
                <a:srgbClr val="99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35993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607331-1E4F-42A8-9531-FEF9AAB3E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32833" t="34747" r="51801" b="8944"/>
          <a:stretch/>
        </p:blipFill>
        <p:spPr>
          <a:xfrm>
            <a:off x="273657" y="217158"/>
            <a:ext cx="2284592" cy="4709183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C9E30F-A1BD-4CEB-BC13-CF75FBAA03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44" r="45042" b="9035"/>
          <a:stretch/>
        </p:blipFill>
        <p:spPr>
          <a:xfrm>
            <a:off x="3012139" y="217158"/>
            <a:ext cx="5743266" cy="3810405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72139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3A8A90D-0D8A-4487-AC7C-481FC6EF92EB}"/>
              </a:ext>
            </a:extLst>
          </p:cNvPr>
          <p:cNvGrpSpPr/>
          <p:nvPr/>
        </p:nvGrpSpPr>
        <p:grpSpPr>
          <a:xfrm>
            <a:off x="408961" y="845699"/>
            <a:ext cx="8169614" cy="1783584"/>
            <a:chOff x="408961" y="489931"/>
            <a:chExt cx="8169614" cy="178358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38F56C-6BDB-47EC-8337-F159C3AC4B83}"/>
                </a:ext>
              </a:extLst>
            </p:cNvPr>
            <p:cNvSpPr txBox="1"/>
            <p:nvPr/>
          </p:nvSpPr>
          <p:spPr>
            <a:xfrm>
              <a:off x="408961" y="1365574"/>
              <a:ext cx="8169614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ru-RU" sz="1200" dirty="0"/>
                <a:t>Буквенные обозначения:</a:t>
              </a:r>
            </a:p>
            <a:p>
              <a:pPr>
                <a:spcAft>
                  <a:spcPts val="200"/>
                </a:spcAft>
              </a:pPr>
              <a:r>
                <a:rPr lang="en-US" sz="1200" dirty="0"/>
                <a:t>ALT – </a:t>
              </a:r>
              <a:r>
                <a:rPr lang="ru-RU" sz="1200" dirty="0"/>
                <a:t>прямой праймер на альтернативный аллель</a:t>
              </a:r>
            </a:p>
            <a:p>
              <a:pPr>
                <a:spcAft>
                  <a:spcPts val="200"/>
                </a:spcAft>
              </a:pPr>
              <a:r>
                <a:rPr lang="en-US" sz="1200" dirty="0"/>
                <a:t>REF – </a:t>
              </a:r>
              <a:r>
                <a:rPr lang="ru-RU" sz="1200" dirty="0"/>
                <a:t>прямой праймер на референсный аллель</a:t>
              </a:r>
              <a:endParaRPr lang="en-US" sz="1200" dirty="0"/>
            </a:p>
            <a:p>
              <a:pPr>
                <a:spcAft>
                  <a:spcPts val="200"/>
                </a:spcAft>
              </a:pPr>
              <a:r>
                <a:rPr lang="en-US" sz="1200" dirty="0"/>
                <a:t>REVERSE </a:t>
              </a:r>
              <a:r>
                <a:rPr lang="ru-RU" sz="1200" dirty="0"/>
                <a:t>– общий обратный праймер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95ECFAD-5D34-4DE0-8698-C56A3EF1A516}"/>
                </a:ext>
              </a:extLst>
            </p:cNvPr>
            <p:cNvGrpSpPr/>
            <p:nvPr/>
          </p:nvGrpSpPr>
          <p:grpSpPr>
            <a:xfrm>
              <a:off x="408961" y="489931"/>
              <a:ext cx="6178784" cy="857586"/>
              <a:chOff x="472273" y="2293128"/>
              <a:chExt cx="6178784" cy="85758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0B30B07-402D-49A0-AB9B-CB0259A7628C}"/>
                  </a:ext>
                </a:extLst>
              </p:cNvPr>
              <p:cNvSpPr/>
              <p:nvPr/>
            </p:nvSpPr>
            <p:spPr>
              <a:xfrm>
                <a:off x="472273" y="2402213"/>
                <a:ext cx="6178784" cy="6277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</a:pPr>
                <a:r>
                  <a:rPr lang="en-US" sz="11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S8_23941299_L_ALT_1		5’ </a:t>
                </a:r>
                <a:r>
                  <a:rPr lang="en-US" sz="11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</a:t>
                </a:r>
                <a:r>
                  <a:rPr lang="en-US" sz="11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AGGCGTTACACAAACCGCATCCTTT 3’</a:t>
                </a:r>
                <a:endParaRPr lang="ru-RU" sz="11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</a:pPr>
                <a:r>
                  <a:rPr lang="en-US" sz="11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S8_23941299_L_REF_1		5’ GAGGCGTTACACAAACCGCATCCTAC 3’</a:t>
                </a:r>
                <a:endParaRPr lang="ru-RU" sz="11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</a:pPr>
                <a:r>
                  <a:rPr lang="en-US" sz="11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S8_23941299_L_REF_1_REVERSE	5’ GCCTTCAACCAACAACCATATGCCAC 3’</a:t>
                </a:r>
                <a:endParaRPr lang="ru-RU" sz="11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33B5DEC-091D-4084-AEB1-9659C424CCA7}"/>
                  </a:ext>
                </a:extLst>
              </p:cNvPr>
              <p:cNvSpPr/>
              <p:nvPr/>
            </p:nvSpPr>
            <p:spPr>
              <a:xfrm>
                <a:off x="472273" y="2293128"/>
                <a:ext cx="5245133" cy="85758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31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032C6D-E0EA-4D09-B8DE-FFAE5C53F01D}"/>
              </a:ext>
            </a:extLst>
          </p:cNvPr>
          <p:cNvSpPr/>
          <p:nvPr/>
        </p:nvSpPr>
        <p:spPr>
          <a:xfrm>
            <a:off x="3894571" y="207599"/>
            <a:ext cx="1354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b="1" cap="all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Websnaper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4F6466-C9D9-40AB-9AA5-F9FB448A8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60" y="2647340"/>
            <a:ext cx="6126480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22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1" cy="57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6600"/>
            </a:pPr>
            <a:endParaRPr/>
          </a:p>
        </p:txBody>
      </p:sp>
      <p:sp>
        <p:nvSpPr>
          <p:cNvPr id="371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1" cy="3416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  <a:endParaRPr/>
          </a:p>
        </p:txBody>
      </p:sp>
      <p:pic>
        <p:nvPicPr>
          <p:cNvPr id="372" name="Google Shape;79;p16" descr="Google Shape;79;p1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71437"/>
            <a:ext cx="9144001" cy="5000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1438"/>
            <a:ext cx="9144000" cy="50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68850" y="580975"/>
            <a:ext cx="8937618" cy="2153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 dirty="0"/>
              <a:t>FastPCR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 dirty="0"/>
              <a:t>&gt;S8_23941299</a:t>
            </a:r>
            <a:endParaRPr sz="1200" dirty="0"/>
          </a:p>
          <a:p>
            <a:pPr marL="457200" lvl="0" indent="-27432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 sz="1200" dirty="0"/>
              <a:t>                                                                 GAGGCGTTACACAAACCGCATCCT</a:t>
            </a:r>
            <a:r>
              <a:rPr lang="ru" sz="1200" dirty="0">
                <a:highlight>
                  <a:srgbClr val="FFFF00"/>
                </a:highlight>
              </a:rPr>
              <a:t>A</a:t>
            </a:r>
            <a:r>
              <a:rPr lang="ru" sz="1200" dirty="0">
                <a:highlight>
                  <a:srgbClr val="00FF00"/>
                </a:highlight>
              </a:rPr>
              <a:t>C</a:t>
            </a:r>
            <a:endParaRPr sz="1200" dirty="0">
              <a:highlight>
                <a:srgbClr val="00FF00"/>
              </a:highlight>
            </a:endParaRPr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1200" dirty="0"/>
              <a:t>                                                                        </a:t>
            </a:r>
            <a:r>
              <a:rPr lang="en-US" sz="1200" dirty="0"/>
              <a:t> </a:t>
            </a:r>
            <a:r>
              <a:rPr lang="ru" sz="1200" dirty="0"/>
              <a:t>GCGTTACACAAACCGCATCC</a:t>
            </a:r>
            <a:r>
              <a:rPr lang="ru" sz="1200" dirty="0">
                <a:highlight>
                  <a:srgbClr val="FFFF00"/>
                </a:highlight>
              </a:rPr>
              <a:t>G</a:t>
            </a:r>
            <a:r>
              <a:rPr lang="ru" sz="1200" dirty="0"/>
              <a:t>T</a:t>
            </a:r>
            <a:r>
              <a:rPr lang="ru" sz="1200" dirty="0">
                <a:highlight>
                  <a:srgbClr val="00FF00"/>
                </a:highlight>
              </a:rPr>
              <a:t>C</a:t>
            </a:r>
            <a:endParaRPr sz="1200" dirty="0">
              <a:highlight>
                <a:srgbClr val="00FF00"/>
              </a:highlight>
            </a:endParaRPr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1200" dirty="0"/>
              <a:t>                                                                    AGGCGTTACACAAACCGCATC</a:t>
            </a:r>
            <a:r>
              <a:rPr lang="ru" sz="1200" dirty="0">
                <a:highlight>
                  <a:srgbClr val="FFFF00"/>
                </a:highlight>
              </a:rPr>
              <a:t>G</a:t>
            </a:r>
            <a:r>
              <a:rPr lang="ru" sz="1200" dirty="0"/>
              <a:t>TT</a:t>
            </a:r>
            <a:r>
              <a:rPr lang="ru" sz="1200" dirty="0">
                <a:highlight>
                  <a:srgbClr val="00FF00"/>
                </a:highlight>
              </a:rPr>
              <a:t>T</a:t>
            </a:r>
            <a:endParaRPr sz="1200" dirty="0">
              <a:highlight>
                <a:srgbClr val="00FF00"/>
              </a:highlight>
            </a:endParaRPr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1200" dirty="0"/>
              <a:t>                                                                    AGGCGTTACACAAACCGCATCC</a:t>
            </a:r>
            <a:r>
              <a:rPr lang="ru" sz="1200" dirty="0">
                <a:highlight>
                  <a:srgbClr val="FFFF00"/>
                </a:highlight>
              </a:rPr>
              <a:t>A</a:t>
            </a:r>
            <a:r>
              <a:rPr lang="ru" sz="1200" dirty="0"/>
              <a:t>T</a:t>
            </a:r>
            <a:r>
              <a:rPr lang="ru" sz="1200" dirty="0">
                <a:highlight>
                  <a:srgbClr val="00FF00"/>
                </a:highlight>
              </a:rPr>
              <a:t>T</a:t>
            </a:r>
            <a:endParaRPr sz="1200" dirty="0">
              <a:highlight>
                <a:srgbClr val="00FF00"/>
              </a:highlight>
            </a:endParaRPr>
          </a:p>
          <a:p>
            <a:pPr marL="457200" lvl="0" indent="-27432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1200" dirty="0"/>
              <a:t>TTCTAAATATGGAAAGTTACGAAAAGCGAGGCGTTACACAAACCGCATCCTT[</a:t>
            </a:r>
            <a:r>
              <a:rPr lang="ru" sz="1200" dirty="0">
                <a:highlight>
                  <a:srgbClr val="00FF00"/>
                </a:highlight>
              </a:rPr>
              <a:t>C/T</a:t>
            </a:r>
            <a:r>
              <a:rPr lang="ru" sz="1200" dirty="0"/>
              <a:t>]</a:t>
            </a:r>
            <a:endParaRPr sz="12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7;p13">
            <a:extLst>
              <a:ext uri="{FF2B5EF4-FFF2-40B4-BE49-F238E27FC236}">
                <a16:creationId xmlns:a16="http://schemas.microsoft.com/office/drawing/2014/main" id="{B621BFC1-E30F-467B-8E56-4C2EC8DCE4AB}"/>
              </a:ext>
            </a:extLst>
          </p:cNvPr>
          <p:cNvSpPr txBox="1"/>
          <p:nvPr/>
        </p:nvSpPr>
        <p:spPr>
          <a:xfrm>
            <a:off x="1031100" y="135503"/>
            <a:ext cx="7081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/>
              <a:t>Полимеразная цепная реакция (ПЦР)</a:t>
            </a:r>
            <a:endParaRPr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85326B-8749-433C-B92D-0629214A3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680" y="1671108"/>
            <a:ext cx="2074334" cy="20447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9C41670-48EA-4D8A-9F47-684587BD782B}"/>
              </a:ext>
            </a:extLst>
          </p:cNvPr>
          <p:cNvSpPr/>
          <p:nvPr/>
        </p:nvSpPr>
        <p:spPr>
          <a:xfrm>
            <a:off x="5096932" y="2552700"/>
            <a:ext cx="577566" cy="281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C076FD-7251-4990-B1B8-BE93AF92BE8F}"/>
              </a:ext>
            </a:extLst>
          </p:cNvPr>
          <p:cNvGrpSpPr/>
          <p:nvPr/>
        </p:nvGrpSpPr>
        <p:grpSpPr>
          <a:xfrm>
            <a:off x="596310" y="903719"/>
            <a:ext cx="3846543" cy="3371947"/>
            <a:chOff x="596310" y="903719"/>
            <a:chExt cx="3846543" cy="337194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8DEA32-94FB-41E2-982F-BA552EE99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310" y="1811867"/>
              <a:ext cx="3846543" cy="246379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E4CE62-9CE1-446F-BAD3-9A8E52E22DFF}"/>
                </a:ext>
              </a:extLst>
            </p:cNvPr>
            <p:cNvSpPr/>
            <p:nvPr/>
          </p:nvSpPr>
          <p:spPr>
            <a:xfrm>
              <a:off x="1196572" y="903719"/>
              <a:ext cx="17764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dirty="0"/>
                <a:t>Состав ПЦР-смеси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D52A3-C788-47BE-8091-C85C598E0454}"/>
                </a:ext>
              </a:extLst>
            </p:cNvPr>
            <p:cNvSpPr txBox="1"/>
            <p:nvPr/>
          </p:nvSpPr>
          <p:spPr>
            <a:xfrm>
              <a:off x="1125535" y="1336785"/>
              <a:ext cx="609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Bradley Hand ITC" panose="03070402050302030203" pitchFamily="66" charset="0"/>
                </a:rPr>
                <a:t>Mg</a:t>
              </a:r>
              <a:r>
                <a:rPr lang="en-US" b="1" baseline="30000" dirty="0">
                  <a:latin typeface="Bradley Hand ITC" panose="03070402050302030203" pitchFamily="66" charset="0"/>
                </a:rPr>
                <a:t>+2</a:t>
              </a:r>
              <a:endParaRPr lang="ru-RU" b="1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A8DF765-AC54-4F66-AB12-CFC29ECD5A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065" r="77954" b="37972"/>
            <a:stretch/>
          </p:blipFill>
          <p:spPr>
            <a:xfrm rot="7391243">
              <a:off x="1310995" y="1610586"/>
              <a:ext cx="848005" cy="516466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CAF524EC-CF6D-4442-B703-F8FE2B17DC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513" t="19918" r="34312" b="9465"/>
          <a:stretch/>
        </p:blipFill>
        <p:spPr>
          <a:xfrm>
            <a:off x="5049887" y="583954"/>
            <a:ext cx="3691023" cy="441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299</Words>
  <Application>Microsoft Office PowerPoint</Application>
  <PresentationFormat>On-screen Show (16:9)</PresentationFormat>
  <Paragraphs>44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Bradley Hand ITC</vt:lpstr>
      <vt:lpstr>Calibri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Alina Baik</cp:lastModifiedBy>
  <cp:revision>48</cp:revision>
  <dcterms:modified xsi:type="dcterms:W3CDTF">2023-03-23T06:57:49Z</dcterms:modified>
</cp:coreProperties>
</file>